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6" r:id="rId2"/>
    <p:sldId id="289" r:id="rId3"/>
    <p:sldId id="285" r:id="rId4"/>
    <p:sldId id="278" r:id="rId5"/>
    <p:sldId id="293" r:id="rId6"/>
    <p:sldId id="294" r:id="rId7"/>
    <p:sldId id="287" r:id="rId8"/>
    <p:sldId id="295" r:id="rId9"/>
    <p:sldId id="296" r:id="rId10"/>
    <p:sldId id="29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12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34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1619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36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294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498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67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14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5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32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37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08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3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32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26CF-81FA-44D9-97B1-C74B6AB45433}" type="datetimeFigureOut">
              <a:rPr lang="nl-NL" smtClean="0"/>
              <a:t>24-2-2020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21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u5EVOt7ccw?start=25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fbeeldingsresultaat voor intelligence">
            <a:extLst>
              <a:ext uri="{FF2B5EF4-FFF2-40B4-BE49-F238E27FC236}">
                <a16:creationId xmlns:a16="http://schemas.microsoft.com/office/drawing/2014/main" id="{694EA315-8662-4B5C-9668-481EDF4F99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2534" y="3227685"/>
            <a:ext cx="6248380" cy="351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3500" dirty="0">
                <a:solidFill>
                  <a:schemeClr val="tx1"/>
                </a:solidFill>
              </a:rPr>
              <a:t>Deskundigheid en kwaliteit</a:t>
            </a:r>
            <a:br>
              <a:rPr lang="nl-NL" sz="3500" dirty="0">
                <a:solidFill>
                  <a:schemeClr val="tx1"/>
                </a:solidFill>
              </a:rPr>
            </a:br>
            <a:r>
              <a:rPr lang="nl-NL" sz="3500" dirty="0">
                <a:solidFill>
                  <a:schemeClr val="tx1"/>
                </a:solidFill>
              </a:rPr>
              <a:t>		   Thema 14</a:t>
            </a:r>
            <a:br>
              <a:rPr lang="nl-NL" sz="3500" dirty="0">
                <a:solidFill>
                  <a:schemeClr val="tx1"/>
                </a:solidFill>
              </a:rPr>
            </a:br>
            <a:endParaRPr lang="nl-NL" sz="3500" dirty="0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W17MZ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</a:t>
            </a:r>
            <a:r>
              <a:rPr lang="nl-NL" dirty="0" smtClean="0"/>
              <a:t>Zorg</a:t>
            </a:r>
            <a:endParaRPr lang="nl-NL" dirty="0"/>
          </a:p>
          <a:p>
            <a:r>
              <a:rPr lang="nl-NL" dirty="0"/>
              <a:t>Ga dan naar boek </a:t>
            </a:r>
            <a:r>
              <a:rPr lang="nl-NL" dirty="0" smtClean="0"/>
              <a:t>Maatschappelijke zorg 2</a:t>
            </a:r>
            <a:endParaRPr lang="nl-NL" dirty="0"/>
          </a:p>
          <a:p>
            <a:r>
              <a:rPr lang="nl-NL" dirty="0"/>
              <a:t>Naar VW thema </a:t>
            </a:r>
            <a:r>
              <a:rPr lang="nl-NL" dirty="0" smtClean="0"/>
              <a:t>14</a:t>
            </a:r>
            <a:endParaRPr lang="nl-NL" dirty="0"/>
          </a:p>
          <a:p>
            <a:r>
              <a:rPr lang="nl-NL" dirty="0"/>
              <a:t>Maak opdracht </a:t>
            </a:r>
            <a:r>
              <a:rPr lang="nl-NL" dirty="0" smtClean="0"/>
              <a:t>6, 7 &amp; </a:t>
            </a:r>
            <a:r>
              <a:rPr lang="nl-NL" dirty="0"/>
              <a:t>8</a:t>
            </a:r>
            <a:r>
              <a:rPr lang="nl-NL" dirty="0" smtClean="0"/>
              <a:t>, </a:t>
            </a:r>
            <a:r>
              <a:rPr lang="nl-NL" dirty="0"/>
              <a:t>samen overleggen is prima</a:t>
            </a:r>
          </a:p>
          <a:p>
            <a:r>
              <a:rPr lang="nl-NL" dirty="0"/>
              <a:t>Sla je opdrachten goed op in je pc, is aan het eind van LP </a:t>
            </a:r>
            <a:r>
              <a:rPr lang="nl-NL" dirty="0" smtClean="0"/>
              <a:t>11 je </a:t>
            </a:r>
            <a:r>
              <a:rPr lang="nl-NL" dirty="0"/>
              <a:t>bewijs van inzet en voorwaarde om </a:t>
            </a:r>
            <a:r>
              <a:rPr lang="nl-NL" u="sng" dirty="0"/>
              <a:t>de toets </a:t>
            </a:r>
            <a:r>
              <a:rPr lang="nl-NL" dirty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2" y="-1"/>
            <a:ext cx="2917998" cy="415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63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84422-B21B-497B-A5BF-1F6753B6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FB362-0190-47DC-A2AE-9D971E8BB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944"/>
            <a:ext cx="8596668" cy="3880773"/>
          </a:xfrm>
        </p:spPr>
        <p:txBody>
          <a:bodyPr>
            <a:normAutofit/>
          </a:bodyPr>
          <a:lstStyle/>
          <a:p>
            <a:r>
              <a:rPr lang="nl-NL" b="1" dirty="0"/>
              <a:t>Terugblik vorige 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b="1" dirty="0">
                <a:sym typeface="Wingdings" panose="05000000000000000000" pitchFamily="2" charset="2"/>
              </a:rPr>
              <a:t> </a:t>
            </a:r>
            <a:r>
              <a:rPr lang="nl-NL" dirty="0">
                <a:sym typeface="Wingdings" panose="05000000000000000000" pitchFamily="2" charset="2"/>
              </a:rPr>
              <a:t>Verklaring Omtrent Gedrag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>
                <a:sym typeface="Wingdings" panose="05000000000000000000" pitchFamily="2" charset="2"/>
              </a:rPr>
              <a:t> Verbeterpunten in de zorg</a:t>
            </a:r>
            <a:endParaRPr lang="nl-NL" dirty="0"/>
          </a:p>
          <a:p>
            <a:endParaRPr lang="nl-NL" dirty="0"/>
          </a:p>
          <a:p>
            <a:r>
              <a:rPr lang="nl-NL" b="1" dirty="0"/>
              <a:t>Deze les: Cliëntenraad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Thema 14.2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Stelling, theorie en opdracht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Vooruitblik einde periode</a:t>
            </a:r>
          </a:p>
        </p:txBody>
      </p:sp>
    </p:spTree>
    <p:extLst>
      <p:ext uri="{BB962C8B-B14F-4D97-AF65-F5344CB8AC3E}">
        <p14:creationId xmlns:p14="http://schemas.microsoft.com/office/powerpoint/2010/main" val="1492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A9E50-4707-47FD-904B-360013C2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377"/>
            <a:ext cx="9720072" cy="1499616"/>
          </a:xfrm>
        </p:spPr>
        <p:txBody>
          <a:bodyPr/>
          <a:lstStyle/>
          <a:p>
            <a:pPr algn="ctr"/>
            <a:r>
              <a:rPr lang="nl-NL" dirty="0"/>
              <a:t>Wat doet een cliëntenraad?</a:t>
            </a:r>
          </a:p>
        </p:txBody>
      </p:sp>
      <p:pic>
        <p:nvPicPr>
          <p:cNvPr id="9" name="Onlinemedia 8">
            <a:hlinkClick r:id="" action="ppaction://media"/>
            <a:extLst>
              <a:ext uri="{FF2B5EF4-FFF2-40B4-BE49-F238E27FC236}">
                <a16:creationId xmlns:a16="http://schemas.microsoft.com/office/drawing/2014/main" id="{BF9FC571-EDED-461A-A069-ED6FEF82AF2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35050" y="1158875"/>
            <a:ext cx="10131425" cy="569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 fontScale="90000"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Wet medezeggenschap cliënten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440" y="2329253"/>
            <a:ext cx="9009037" cy="398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dirty="0">
                <a:solidFill>
                  <a:schemeClr val="tx1"/>
                </a:solidFill>
              </a:rPr>
              <a:t>Ingevoerd om cliënten meer </a:t>
            </a:r>
            <a:r>
              <a:rPr lang="nl-NL" sz="3000" u="sng" dirty="0">
                <a:solidFill>
                  <a:schemeClr val="tx1"/>
                </a:solidFill>
              </a:rPr>
              <a:t>rechten/zeggenschap </a:t>
            </a:r>
            <a:r>
              <a:rPr lang="nl-NL" sz="3000" dirty="0">
                <a:solidFill>
                  <a:schemeClr val="tx1"/>
                </a:solidFill>
              </a:rPr>
              <a:t>te geven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tx1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Cliënten zijn afhankelijk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Cliënten werden voorheen niet vertegenwoordigd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Cliënten kunnen door de wet </a:t>
            </a:r>
            <a:r>
              <a:rPr lang="nl-NL" sz="3000" dirty="0" smtClean="0">
                <a:solidFill>
                  <a:schemeClr val="tx1"/>
                </a:solidFill>
              </a:rPr>
              <a:t>hun ‘zegje </a:t>
            </a:r>
            <a:r>
              <a:rPr lang="nl-NL" sz="3000" dirty="0">
                <a:solidFill>
                  <a:schemeClr val="tx1"/>
                </a:solidFill>
              </a:rPr>
              <a:t>doen’ 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4" name="Picture 2" descr="Afbeeldingsresultaat voor let hear your voice">
            <a:extLst>
              <a:ext uri="{FF2B5EF4-FFF2-40B4-BE49-F238E27FC236}">
                <a16:creationId xmlns:a16="http://schemas.microsoft.com/office/drawing/2014/main" id="{9523DBE2-CFA8-4EEF-AEFD-5169171FB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70" y="4278376"/>
            <a:ext cx="2111096" cy="211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Afbeeldingsresultaat voor tight up">
            <a:extLst>
              <a:ext uri="{FF2B5EF4-FFF2-40B4-BE49-F238E27FC236}">
                <a16:creationId xmlns:a16="http://schemas.microsoft.com/office/drawing/2014/main" id="{5DEA4620-2036-4F1C-BDA8-791ABA36D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3" y="2425461"/>
            <a:ext cx="1050552" cy="158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1996">
            <a:extLst>
              <a:ext uri="{FF2B5EF4-FFF2-40B4-BE49-F238E27FC236}">
                <a16:creationId xmlns:a16="http://schemas.microsoft.com/office/drawing/2014/main" id="{197F8A84-9C38-486D-9DF9-B159B086C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31" y="821634"/>
            <a:ext cx="26193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Maar hoe dan?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505" y="2288032"/>
            <a:ext cx="9009037" cy="3980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000" dirty="0">
                <a:solidFill>
                  <a:schemeClr val="tx1"/>
                </a:solidFill>
              </a:rPr>
              <a:t>Cliëntenraad invloed op het </a:t>
            </a:r>
            <a:r>
              <a:rPr lang="nl-NL" sz="3000" u="sng" dirty="0">
                <a:solidFill>
                  <a:schemeClr val="tx1"/>
                </a:solidFill>
              </a:rPr>
              <a:t>bestuur en beleid </a:t>
            </a:r>
            <a:r>
              <a:rPr lang="nl-NL" sz="3000" dirty="0">
                <a:solidFill>
                  <a:schemeClr val="tx1"/>
                </a:solidFill>
              </a:rPr>
              <a:t>van instelling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tx1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Recht van </a:t>
            </a:r>
            <a:r>
              <a:rPr lang="nl-NL" sz="3000" dirty="0" smtClean="0">
                <a:solidFill>
                  <a:schemeClr val="tx1"/>
                </a:solidFill>
              </a:rPr>
              <a:t>enquêtering </a:t>
            </a:r>
            <a:endParaRPr lang="nl-NL" sz="3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Recht op informatie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Recht om te adviseren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Recht om te overleggen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Invloed op samenstelling bestuur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2050" name="Picture 2" descr="Afbeeldingsresultaat voor enquÃªte">
            <a:extLst>
              <a:ext uri="{FF2B5EF4-FFF2-40B4-BE49-F238E27FC236}">
                <a16:creationId xmlns:a16="http://schemas.microsoft.com/office/drawing/2014/main" id="{E2DC7652-07A6-4C3A-AE97-B49355A35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46" y="4633733"/>
            <a:ext cx="1668523" cy="166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relateerde afbeelding">
            <a:extLst>
              <a:ext uri="{FF2B5EF4-FFF2-40B4-BE49-F238E27FC236}">
                <a16:creationId xmlns:a16="http://schemas.microsoft.com/office/drawing/2014/main" id="{644BD3CE-85CE-41DC-9DC8-D1C385F6C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01" y="902714"/>
            <a:ext cx="2249014" cy="208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fbeeldingsresultaat voor board director">
            <a:extLst>
              <a:ext uri="{FF2B5EF4-FFF2-40B4-BE49-F238E27FC236}">
                <a16:creationId xmlns:a16="http://schemas.microsoft.com/office/drawing/2014/main" id="{6245EC7C-D525-4A50-8780-D91C36D19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10" y="2793215"/>
            <a:ext cx="1410372" cy="153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5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 fontScale="90000"/>
          </a:bodyPr>
          <a:lstStyle/>
          <a:p>
            <a:r>
              <a:rPr lang="nl-NL" sz="5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Cliënten- of bewonersraad vind je in de: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1894114"/>
            <a:ext cx="9009037" cy="4540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dirty="0">
                <a:solidFill>
                  <a:schemeClr val="tx1"/>
                </a:solidFill>
              </a:rPr>
              <a:t>	</a:t>
            </a:r>
            <a:endParaRPr lang="nl-NL" sz="30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 smtClean="0">
                <a:solidFill>
                  <a:schemeClr val="tx1"/>
                </a:solidFill>
              </a:rPr>
              <a:t> Verslavingszorg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 smtClean="0">
                <a:solidFill>
                  <a:schemeClr val="tx1"/>
                </a:solidFill>
              </a:rPr>
              <a:t> </a:t>
            </a:r>
            <a:r>
              <a:rPr lang="nl-NL" sz="3000" dirty="0">
                <a:solidFill>
                  <a:schemeClr val="tx1"/>
                </a:solidFill>
              </a:rPr>
              <a:t>GGZ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Woon- en dagbesteding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Verpleeghuizen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chemeClr val="tx1"/>
                </a:solidFill>
              </a:rPr>
              <a:t> Ziekenhuizen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3074" name="Picture 2" descr="Afbeeldingsresultaat voor s heeren loo">
            <a:extLst>
              <a:ext uri="{FF2B5EF4-FFF2-40B4-BE49-F238E27FC236}">
                <a16:creationId xmlns:a16="http://schemas.microsoft.com/office/drawing/2014/main" id="{27A8E818-AA72-4735-87B1-B0E505017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51" y="556641"/>
            <a:ext cx="1987251" cy="196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erelateerde afbeelding">
            <a:extLst>
              <a:ext uri="{FF2B5EF4-FFF2-40B4-BE49-F238E27FC236}">
                <a16:creationId xmlns:a16="http://schemas.microsoft.com/office/drawing/2014/main" id="{06FEFEDD-17B9-41F6-A0A6-5BCBC0A5F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57" y="4568378"/>
            <a:ext cx="1732981" cy="17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Afbeeldingsresultaat voor ggz">
            <a:extLst>
              <a:ext uri="{FF2B5EF4-FFF2-40B4-BE49-F238E27FC236}">
                <a16:creationId xmlns:a16="http://schemas.microsoft.com/office/drawing/2014/main" id="{508AC2AD-AC1C-4EC2-A5DF-0A187EBB4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" y="2732700"/>
            <a:ext cx="1732981" cy="170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94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66672"/>
            <a:ext cx="9720072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/>
            </a:r>
            <a:br>
              <a:rPr lang="nl-NL" dirty="0"/>
            </a:br>
            <a:r>
              <a:rPr lang="nl-NL" sz="5400" dirty="0">
                <a:solidFill>
                  <a:srgbClr val="92D050"/>
                </a:solidFill>
              </a:rPr>
              <a:t>Eens</a:t>
            </a:r>
            <a:r>
              <a:rPr lang="nl-NL" sz="5400" dirty="0"/>
              <a:t> of </a:t>
            </a:r>
            <a:r>
              <a:rPr lang="nl-NL" sz="5400" dirty="0">
                <a:solidFill>
                  <a:srgbClr val="FF0000"/>
                </a:solidFill>
              </a:rPr>
              <a:t>oneens</a:t>
            </a:r>
            <a:r>
              <a:rPr lang="nl-NL" sz="5400" dirty="0"/>
              <a:t>?</a:t>
            </a:r>
            <a:br>
              <a:rPr lang="nl-NL" sz="5400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27234"/>
            <a:ext cx="10996422" cy="4023360"/>
          </a:xfrm>
        </p:spPr>
        <p:txBody>
          <a:bodyPr/>
          <a:lstStyle/>
          <a:p>
            <a:endParaRPr lang="nl-NL" dirty="0"/>
          </a:p>
          <a:p>
            <a:r>
              <a:rPr lang="nl-NL" sz="4000" i="1" dirty="0"/>
              <a:t>Als een cliënt een klacht heeft over een hulpverlener,   dan moet hij dat altijd met de hulpverlener zelf op lossen.”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8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Patiëntenverenigingen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Iets anders dan een cliëntenraad</a:t>
            </a:r>
          </a:p>
          <a:p>
            <a:r>
              <a:rPr lang="nl-NL" dirty="0" smtClean="0"/>
              <a:t>Puur bedoeld voor de belangen van patiënten die lijden aan een specifieke ziekte of aandoening.</a:t>
            </a:r>
          </a:p>
          <a:p>
            <a:r>
              <a:rPr lang="nl-NL" dirty="0" smtClean="0"/>
              <a:t>Patiëntenvereniging voor mensen met autisme of alzheimer</a:t>
            </a:r>
          </a:p>
          <a:p>
            <a:r>
              <a:rPr lang="nl-NL" dirty="0" smtClean="0"/>
              <a:t>Patiëntenverenigingen zijn erg kwetsbaar</a:t>
            </a:r>
          </a:p>
          <a:p>
            <a:r>
              <a:rPr lang="nl-NL" dirty="0" smtClean="0"/>
              <a:t>Afhankelijk van: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Inzet vrijwilligers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Giften van donateurs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Collectes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509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Patiëntenverenigingen richten zich op: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5"/>
            <a:ext cx="9694575" cy="3880773"/>
          </a:xfrm>
        </p:spPr>
        <p:txBody>
          <a:bodyPr/>
          <a:lstStyle/>
          <a:p>
            <a:r>
              <a:rPr lang="nl-NL" dirty="0" smtClean="0"/>
              <a:t>Het geven van voorlichting (behandeling/tips/acceptatie) aan patiënten + familie</a:t>
            </a:r>
          </a:p>
          <a:p>
            <a:r>
              <a:rPr lang="nl-NL" dirty="0" smtClean="0"/>
              <a:t>Contact onderhouden met lotgenoten (geeft steun)</a:t>
            </a:r>
          </a:p>
          <a:p>
            <a:r>
              <a:rPr lang="nl-NL" dirty="0" smtClean="0"/>
              <a:t>Belangenbehartiging (bij overheden, zorginstellingen en inspraakorganen)</a:t>
            </a:r>
          </a:p>
          <a:p>
            <a:r>
              <a:rPr lang="nl-NL" dirty="0" smtClean="0"/>
              <a:t>Onderzoek steunen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787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232</Words>
  <Application>Microsoft Office PowerPoint</Application>
  <PresentationFormat>Breedbeeld</PresentationFormat>
  <Paragraphs>60</Paragraphs>
  <Slides>10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Deskundigheid en kwaliteit      Thema 14 </vt:lpstr>
      <vt:lpstr>Programma</vt:lpstr>
      <vt:lpstr>Wat doet een cliëntenraad?</vt:lpstr>
      <vt:lpstr>Wet medezeggenschap cliënten</vt:lpstr>
      <vt:lpstr>Maar hoe dan?</vt:lpstr>
      <vt:lpstr>Cliënten- of bewonersraad vind je in de:</vt:lpstr>
      <vt:lpstr> Eens of oneens? </vt:lpstr>
      <vt:lpstr>Patiëntenverenigingen</vt:lpstr>
      <vt:lpstr>Patiëntenverenigingen richten zich op:</vt:lpstr>
      <vt:lpstr>Opdrachten Angerenstein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kwaliteit      Thema 14 </dc:title>
  <dc:creator>Erik Joustra</dc:creator>
  <cp:lastModifiedBy>Simon Poelman</cp:lastModifiedBy>
  <cp:revision>33</cp:revision>
  <dcterms:created xsi:type="dcterms:W3CDTF">2019-02-11T09:19:27Z</dcterms:created>
  <dcterms:modified xsi:type="dcterms:W3CDTF">2020-02-24T15:49:58Z</dcterms:modified>
</cp:coreProperties>
</file>